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50" r:id="rId2"/>
    <p:sldId id="364" r:id="rId3"/>
    <p:sldId id="256" r:id="rId4"/>
    <p:sldId id="257" r:id="rId5"/>
    <p:sldId id="263" r:id="rId6"/>
    <p:sldId id="343" r:id="rId7"/>
    <p:sldId id="351" r:id="rId8"/>
    <p:sldId id="259" r:id="rId9"/>
    <p:sldId id="264" r:id="rId10"/>
    <p:sldId id="344" r:id="rId11"/>
    <p:sldId id="341" r:id="rId12"/>
    <p:sldId id="262" r:id="rId13"/>
    <p:sldId id="265" r:id="rId14"/>
    <p:sldId id="266" r:id="rId15"/>
    <p:sldId id="269" r:id="rId16"/>
    <p:sldId id="267" r:id="rId17"/>
    <p:sldId id="268" r:id="rId18"/>
    <p:sldId id="270" r:id="rId19"/>
    <p:sldId id="349" r:id="rId20"/>
    <p:sldId id="284" r:id="rId21"/>
    <p:sldId id="286" r:id="rId22"/>
    <p:sldId id="298" r:id="rId23"/>
    <p:sldId id="354" r:id="rId24"/>
    <p:sldId id="297" r:id="rId25"/>
    <p:sldId id="352" r:id="rId26"/>
    <p:sldId id="353" r:id="rId27"/>
    <p:sldId id="275" r:id="rId28"/>
    <p:sldId id="276" r:id="rId29"/>
    <p:sldId id="355" r:id="rId30"/>
    <p:sldId id="345" r:id="rId31"/>
    <p:sldId id="271" r:id="rId32"/>
    <p:sldId id="273" r:id="rId33"/>
    <p:sldId id="277" r:id="rId34"/>
    <p:sldId id="356" r:id="rId35"/>
    <p:sldId id="357" r:id="rId36"/>
    <p:sldId id="303" r:id="rId37"/>
    <p:sldId id="304" r:id="rId38"/>
    <p:sldId id="306" r:id="rId39"/>
    <p:sldId id="305" r:id="rId40"/>
    <p:sldId id="342" r:id="rId41"/>
    <p:sldId id="278" r:id="rId42"/>
    <p:sldId id="282" r:id="rId43"/>
    <p:sldId id="272" r:id="rId44"/>
    <p:sldId id="307" r:id="rId45"/>
    <p:sldId id="309" r:id="rId46"/>
    <p:sldId id="310" r:id="rId47"/>
    <p:sldId id="312" r:id="rId48"/>
    <p:sldId id="313" r:id="rId49"/>
    <p:sldId id="314" r:id="rId50"/>
    <p:sldId id="315" r:id="rId51"/>
    <p:sldId id="316" r:id="rId52"/>
    <p:sldId id="317" r:id="rId53"/>
    <p:sldId id="326" r:id="rId54"/>
    <p:sldId id="327" r:id="rId55"/>
    <p:sldId id="359" r:id="rId56"/>
    <p:sldId id="360" r:id="rId57"/>
    <p:sldId id="361" r:id="rId58"/>
    <p:sldId id="362" r:id="rId59"/>
    <p:sldId id="363" r:id="rId60"/>
    <p:sldId id="358" r:id="rId61"/>
    <p:sldId id="335" r:id="rId62"/>
    <p:sldId id="279" r:id="rId63"/>
    <p:sldId id="339" r:id="rId64"/>
    <p:sldId id="302" r:id="rId65"/>
    <p:sldId id="348" r:id="rId66"/>
    <p:sldId id="340" r:id="rId67"/>
    <p:sldId id="280" r:id="rId68"/>
    <p:sldId id="346" r:id="rId69"/>
    <p:sldId id="336" r:id="rId70"/>
    <p:sldId id="283" r:id="rId71"/>
    <p:sldId id="299" r:id="rId72"/>
    <p:sldId id="36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282"/>
    <a:srgbClr val="68BABC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95"/>
    <p:restoredTop sz="97391"/>
  </p:normalViewPr>
  <p:slideViewPr>
    <p:cSldViewPr snapToGrid="0" snapToObjects="1">
      <p:cViewPr varScale="1">
        <p:scale>
          <a:sx n="158" d="100"/>
          <a:sy n="158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mstrade.sipri.org/armstrade/page/toplist.ph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5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d3-graph </a:t>
            </a:r>
            <a:r>
              <a:rPr lang="en-AU" dirty="0" err="1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Very</a:t>
            </a:r>
            <a:r>
              <a:rPr lang="en-AU" baseline="0" dirty="0"/>
              <a:t> simple dataset, </a:t>
            </a:r>
          </a:p>
          <a:p>
            <a:endParaRPr lang="en-AU" baseline="0" dirty="0"/>
          </a:p>
          <a:p>
            <a:r>
              <a:rPr lang="en-AU" baseline="0" dirty="0"/>
              <a:t>-&gt; What would you do ?</a:t>
            </a:r>
          </a:p>
          <a:p>
            <a:endParaRPr lang="en-AU" baseline="0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4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eno.graph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witter.com/coulmont/status/1334100923992453121?lang=e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torytellingwithdata.com/abou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wrapper.de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3-graph-gallery.com/" TargetMode="Externa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mailto:Yan.holtz.data@gmail.com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straZeneca - Research-Based BioPharmaceutical Company">
            <a:extLst>
              <a:ext uri="{FF2B5EF4-FFF2-40B4-BE49-F238E27FC236}">
                <a16:creationId xmlns:a16="http://schemas.microsoft.com/office/drawing/2014/main" id="{FF3F1DEF-D79B-5F8B-BC05-546BED8C7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391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337892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g cat, mammal, lion&#10;&#10;Description automatically generated">
            <a:extLst>
              <a:ext uri="{FF2B5EF4-FFF2-40B4-BE49-F238E27FC236}">
                <a16:creationId xmlns:a16="http://schemas.microsoft.com/office/drawing/2014/main" id="{D7AA2AB8-002E-D246-B3B1-F6599FAF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64" y="643467"/>
            <a:ext cx="3704758" cy="5571066"/>
          </a:xfrm>
          <a:prstGeom prst="rect">
            <a:avLst/>
          </a:prstGeom>
        </p:spPr>
      </p:pic>
      <p:pic>
        <p:nvPicPr>
          <p:cNvPr id="5" name="Picture 4" descr="A picture containing mammal, grass, outdoor, lion&#10;&#10;Description automatically generated">
            <a:extLst>
              <a:ext uri="{FF2B5EF4-FFF2-40B4-BE49-F238E27FC236}">
                <a16:creationId xmlns:a16="http://schemas.microsoft.com/office/drawing/2014/main" id="{8EE9552E-5E1E-5D44-A32D-308A19FF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63" y="676124"/>
            <a:ext cx="4178299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446A1-CDF4-784C-8956-BF5785DD29C1}"/>
              </a:ext>
            </a:extLst>
          </p:cNvPr>
          <p:cNvSpPr txBox="1"/>
          <p:nvPr/>
        </p:nvSpPr>
        <p:spPr>
          <a:xfrm>
            <a:off x="2531327" y="6367346"/>
            <a:ext cx="13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Scatterplot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E6470-915A-A34B-B664-F93FC9187DB3}"/>
              </a:ext>
            </a:extLst>
          </p:cNvPr>
          <p:cNvSpPr txBox="1"/>
          <p:nvPr/>
        </p:nvSpPr>
        <p:spPr>
          <a:xfrm>
            <a:off x="8324186" y="6368687"/>
            <a:ext cx="18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2d density chart</a:t>
            </a:r>
          </a:p>
        </p:txBody>
      </p:sp>
    </p:spTree>
    <p:extLst>
      <p:ext uri="{BB962C8B-B14F-4D97-AF65-F5344CB8AC3E}">
        <p14:creationId xmlns:p14="http://schemas.microsoft.com/office/powerpoint/2010/main" val="126908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 sells more weapons ?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38648-A28A-304C-8C9E-859C4E9B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67" y="0"/>
            <a:ext cx="735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1C523EA-62AE-81FC-3F86-7B9A4DC3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7" y="1965867"/>
            <a:ext cx="2533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090FAA-4AEB-EF63-8F66-3DDCAAA0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68" y="617403"/>
            <a:ext cx="986109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B236D1A9-B4F7-F74A-DCE9-CF142DBF1FB5}"/>
              </a:ext>
            </a:extLst>
          </p:cNvPr>
          <p:cNvSpPr txBox="1"/>
          <p:nvPr/>
        </p:nvSpPr>
        <p:spPr>
          <a:xfrm>
            <a:off x="5539677" y="818069"/>
            <a:ext cx="549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Software </a:t>
            </a:r>
            <a:r>
              <a:rPr lang="fr-FR" sz="3200" dirty="0" err="1"/>
              <a:t>engineer</a:t>
            </a:r>
            <a:r>
              <a:rPr lang="fr-FR" sz="3200" dirty="0"/>
              <a:t> at </a:t>
            </a:r>
            <a:r>
              <a:rPr lang="fr-FR" sz="3200" dirty="0" err="1"/>
              <a:t>Datadog</a:t>
            </a:r>
            <a:endParaRPr lang="fr-FR" sz="3200" dirty="0"/>
          </a:p>
        </p:txBody>
      </p:sp>
      <p:pic>
        <p:nvPicPr>
          <p:cNvPr id="2054" name="Picture 6" descr="UQ Queensland Brain Institute | 领英">
            <a:extLst>
              <a:ext uri="{FF2B5EF4-FFF2-40B4-BE49-F238E27FC236}">
                <a16:creationId xmlns:a16="http://schemas.microsoft.com/office/drawing/2014/main" id="{73094D36-73B5-C7D4-7B7E-17345227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67" y="2852637"/>
            <a:ext cx="760109" cy="76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F3EB0369-0E9B-5A27-C63B-F6F05F76E001}"/>
              </a:ext>
            </a:extLst>
          </p:cNvPr>
          <p:cNvSpPr txBox="1"/>
          <p:nvPr/>
        </p:nvSpPr>
        <p:spPr>
          <a:xfrm>
            <a:off x="5426676" y="2694082"/>
            <a:ext cx="549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Research</a:t>
            </a:r>
            <a:r>
              <a:rPr lang="fr-FR" sz="3200" dirty="0"/>
              <a:t> </a:t>
            </a:r>
            <a:r>
              <a:rPr lang="fr-FR" sz="3200" dirty="0" err="1"/>
              <a:t>engineer</a:t>
            </a:r>
            <a:r>
              <a:rPr lang="fr-FR" sz="3200" dirty="0"/>
              <a:t> in </a:t>
            </a:r>
            <a:r>
              <a:rPr lang="fr-FR" sz="3200" dirty="0" err="1"/>
              <a:t>various</a:t>
            </a:r>
            <a:r>
              <a:rPr lang="fr-FR" sz="3200" dirty="0"/>
              <a:t> </a:t>
            </a:r>
            <a:r>
              <a:rPr lang="fr-FR" sz="3200" dirty="0" err="1"/>
              <a:t>Universities</a:t>
            </a:r>
            <a:endParaRPr lang="fr-FR" sz="3200" dirty="0"/>
          </a:p>
        </p:txBody>
      </p:sp>
      <p:pic>
        <p:nvPicPr>
          <p:cNvPr id="2056" name="Picture 8" descr="R graph gallery logo">
            <a:extLst>
              <a:ext uri="{FF2B5EF4-FFF2-40B4-BE49-F238E27FC236}">
                <a16:creationId xmlns:a16="http://schemas.microsoft.com/office/drawing/2014/main" id="{75AD623E-C375-7934-E2A1-F6CFF69C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68" y="4861870"/>
            <a:ext cx="986109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C371735A-9B23-D687-405C-9FC0750AA8B9}"/>
              </a:ext>
            </a:extLst>
          </p:cNvPr>
          <p:cNvSpPr txBox="1"/>
          <p:nvPr/>
        </p:nvSpPr>
        <p:spPr>
          <a:xfrm>
            <a:off x="5426676" y="5078690"/>
            <a:ext cx="583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Creator of 6 </a:t>
            </a:r>
            <a:r>
              <a:rPr lang="fr-FR" sz="3200" dirty="0" err="1"/>
              <a:t>viz-related</a:t>
            </a:r>
            <a:r>
              <a:rPr lang="fr-FR" sz="3200" dirty="0"/>
              <a:t> </a:t>
            </a:r>
            <a:r>
              <a:rPr lang="fr-FR" sz="3200" dirty="0" err="1"/>
              <a:t>websites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8707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numerical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observation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>
                <a:solidFill>
                  <a:srgbClr val="FF0000"/>
                </a:solidFill>
              </a:rPr>
              <a:t>Several</a:t>
            </a:r>
            <a:r>
              <a:rPr lang="en-AU" dirty="0">
                <a:solidFill>
                  <a:srgbClr val="FF0000"/>
                </a:solidFill>
              </a:rPr>
              <a:t> observations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95" y="1064474"/>
            <a:ext cx="7216002" cy="52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7" y="820075"/>
            <a:ext cx="6964836" cy="49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62" y="561045"/>
            <a:ext cx="7136552" cy="55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20" y="727821"/>
            <a:ext cx="7242329" cy="52181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So</a:t>
            </a:r>
            <a:r>
              <a:rPr lang="mr-IN" sz="2400" dirty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/>
              <a:t>Knowing the </a:t>
            </a:r>
            <a:r>
              <a:rPr lang="en-AU" sz="2800" b="1" dirty="0">
                <a:solidFill>
                  <a:srgbClr val="68BABC"/>
                </a:solidFill>
              </a:rPr>
              <a:t>possibilities</a:t>
            </a:r>
            <a:r>
              <a:rPr lang="en-AU" sz="2800" dirty="0"/>
              <a:t> is the </a:t>
            </a:r>
            <a:r>
              <a:rPr lang="en-AU" sz="2800" b="1" dirty="0">
                <a:solidFill>
                  <a:srgbClr val="68BABC"/>
                </a:solidFill>
              </a:rPr>
              <a:t>first step </a:t>
            </a:r>
            <a:r>
              <a:rPr lang="en-AU" sz="2800" dirty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Not easy to know </a:t>
            </a:r>
            <a:r>
              <a:rPr lang="en-AU" sz="2800" b="1" dirty="0">
                <a:solidFill>
                  <a:srgbClr val="68BABC"/>
                </a:solidFill>
              </a:rPr>
              <a:t>all</a:t>
            </a:r>
            <a:r>
              <a:rPr lang="en-AU" sz="2800" dirty="0"/>
              <a:t> the </a:t>
            </a:r>
            <a:r>
              <a:rPr lang="en-AU" sz="2800" b="1" dirty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Hard to figure out options </a:t>
            </a:r>
            <a:r>
              <a:rPr lang="en-AU" sz="2800" b="1" dirty="0">
                <a:solidFill>
                  <a:srgbClr val="68BABC"/>
                </a:solidFill>
              </a:rPr>
              <a:t>from a dataset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Let’s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build</a:t>
            </a:r>
            <a:r>
              <a:rPr lang="fr-FR" sz="2400" dirty="0">
                <a:solidFill>
                  <a:srgbClr val="414282"/>
                </a:solidFill>
              </a:rPr>
              <a:t> a </a:t>
            </a:r>
            <a:r>
              <a:rPr lang="fr-FR" sz="2400" dirty="0" err="1">
                <a:solidFill>
                  <a:srgbClr val="414282"/>
                </a:solidFill>
              </a:rPr>
              <a:t>decision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1FE944-B878-4F41-ADA9-B5489D4C5BFF}"/>
              </a:ext>
            </a:extLst>
          </p:cNvPr>
          <p:cNvSpPr txBox="1"/>
          <p:nvPr/>
        </p:nvSpPr>
        <p:spPr>
          <a:xfrm>
            <a:off x="4524031" y="3105834"/>
            <a:ext cx="314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hlinkClick r:id="rId3"/>
              </a:rPr>
              <a:t>D</a:t>
            </a:r>
            <a:r>
              <a:rPr lang="en-FR" sz="3600" dirty="0">
                <a:hlinkClick r:id="rId3"/>
              </a:rPr>
              <a:t>ata-to-viz.com</a:t>
            </a:r>
            <a:endParaRPr lang="en-FR" sz="3600" dirty="0"/>
          </a:p>
        </p:txBody>
      </p:sp>
    </p:spTree>
    <p:extLst>
      <p:ext uri="{BB962C8B-B14F-4D97-AF65-F5344CB8AC3E}">
        <p14:creationId xmlns:p14="http://schemas.microsoft.com/office/powerpoint/2010/main" val="211741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96" y="2306904"/>
            <a:ext cx="7668925" cy="109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61061" y="4143328"/>
            <a:ext cx="614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"/>
              </a:rPr>
              <a:t>Choosing</a:t>
            </a:r>
            <a:r>
              <a:rPr lang="fr-FR" sz="2400" dirty="0">
                <a:latin typeface=""/>
              </a:rPr>
              <a:t> the right chart for </a:t>
            </a:r>
            <a:r>
              <a:rPr lang="fr-FR" sz="2400" dirty="0" err="1">
                <a:latin typeface=""/>
              </a:rPr>
              <a:t>your</a:t>
            </a:r>
            <a:r>
              <a:rPr lang="fr-FR" sz="2400" dirty="0">
                <a:latin typeface=""/>
              </a:rPr>
              <a:t>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66884" y="6481984"/>
            <a:ext cx="233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Remote | May 2022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0835" y="0"/>
            <a:ext cx="262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"/>
              </a:rPr>
              <a:t>A project by Yan Holtz</a:t>
            </a: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23FDF-61A0-F74B-8A2F-044AFAF12CD5}"/>
              </a:ext>
            </a:extLst>
          </p:cNvPr>
          <p:cNvSpPr/>
          <p:nvPr/>
        </p:nvSpPr>
        <p:spPr>
          <a:xfrm>
            <a:off x="4951519" y="3244334"/>
            <a:ext cx="3710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sz="2400" dirty="0">
                <a:hlinkClick r:id="rId3"/>
              </a:rPr>
              <a:t>https://xeno.graphics/</a:t>
            </a:r>
            <a:endParaRPr lang="en-F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54304-10D6-A54E-82D2-E98E5018A9B2}"/>
              </a:ext>
            </a:extLst>
          </p:cNvPr>
          <p:cNvSpPr txBox="1"/>
          <p:nvPr/>
        </p:nvSpPr>
        <p:spPr>
          <a:xfrm>
            <a:off x="4534829" y="2587083"/>
            <a:ext cx="388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There are no limits in dataviz!</a:t>
            </a:r>
          </a:p>
        </p:txBody>
      </p:sp>
    </p:spTree>
    <p:extLst>
      <p:ext uri="{BB962C8B-B14F-4D97-AF65-F5344CB8AC3E}">
        <p14:creationId xmlns:p14="http://schemas.microsoft.com/office/powerpoint/2010/main" val="1657418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86073" y="2461740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63933" y="3591567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About 20 examples of storytelling with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414282"/>
                </a:solidFill>
              </a:rPr>
              <a:t>Chart Decision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Who’s reading ?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Interactive  or Static?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Question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Data itself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Eye catching / accurate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Exploratory vs Explanatory</a:t>
            </a:r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68BABC"/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FBBDB-72B4-5D4F-8B68-79E91E3F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5" y="1457251"/>
            <a:ext cx="4512607" cy="43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2C9BF3-A275-AA4B-8A93-83E7292D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93" y="2673591"/>
            <a:ext cx="1616982" cy="178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13FB9-67E9-2E40-9E93-A0258B2A5787}"/>
              </a:ext>
            </a:extLst>
          </p:cNvPr>
          <p:cNvSpPr txBox="1"/>
          <p:nvPr/>
        </p:nvSpPr>
        <p:spPr>
          <a:xfrm>
            <a:off x="9242552" y="300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A7452-8C6A-D243-99DF-23B7D6CC0EF9}"/>
              </a:ext>
            </a:extLst>
          </p:cNvPr>
          <p:cNvSpPr txBox="1"/>
          <p:nvPr/>
        </p:nvSpPr>
        <p:spPr>
          <a:xfrm>
            <a:off x="9242552" y="365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283716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3" y="179705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1" y="1302540"/>
            <a:ext cx="7040054" cy="396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B7084-EFDC-8B40-9632-C8755E6D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594" y="2639786"/>
            <a:ext cx="1360714" cy="1578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9A4FF-29F5-824F-BBC9-A5CBA799A8AC}"/>
              </a:ext>
            </a:extLst>
          </p:cNvPr>
          <p:cNvSpPr txBox="1"/>
          <p:nvPr/>
        </p:nvSpPr>
        <p:spPr>
          <a:xfrm>
            <a:off x="5788152" y="5545299"/>
            <a:ext cx="22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South Korea &gt; Spain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5C9F8-ACD1-1F4F-812B-DD966A228C6E}"/>
              </a:ext>
            </a:extLst>
          </p:cNvPr>
          <p:cNvSpPr txBox="1"/>
          <p:nvPr/>
        </p:nvSpPr>
        <p:spPr>
          <a:xfrm>
            <a:off x="5788152" y="6195539"/>
            <a:ext cx="28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% of total sold by the US ?</a:t>
            </a:r>
          </a:p>
        </p:txBody>
      </p:sp>
    </p:spTree>
    <p:extLst>
      <p:ext uri="{BB962C8B-B14F-4D97-AF65-F5344CB8AC3E}">
        <p14:creationId xmlns:p14="http://schemas.microsoft.com/office/powerpoint/2010/main" val="78613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>
                <a:solidFill>
                  <a:srgbClr val="68BABC"/>
                </a:solidFill>
              </a:rPr>
              <a:t>Explo</a:t>
            </a:r>
            <a:r>
              <a:rPr lang="en-AU" sz="2000" b="1" dirty="0">
                <a:solidFill>
                  <a:srgbClr val="68BABC"/>
                </a:solidFill>
              </a:rPr>
              <a:t>/</a:t>
            </a:r>
            <a:r>
              <a:rPr lang="en-AU" sz="2000" b="1" dirty="0" err="1">
                <a:solidFill>
                  <a:srgbClr val="68BABC"/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>
                <a:solidFill>
                  <a:srgbClr val="68BABC"/>
                </a:solidFill>
              </a:rPr>
              <a:t>Reader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Interactivity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Eye catching</a:t>
            </a: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should</a:t>
            </a:r>
            <a:r>
              <a:rPr lang="fr-FR" sz="3200" dirty="0"/>
              <a:t> I do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my</a:t>
            </a:r>
            <a:r>
              <a:rPr lang="fr-FR" sz="3200" dirty="0"/>
              <a:t> data ??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0" y="249611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E84E5-97C7-3F48-A55E-612A92719A9F}"/>
              </a:ext>
            </a:extLst>
          </p:cNvPr>
          <p:cNvSpPr/>
          <p:nvPr/>
        </p:nvSpPr>
        <p:spPr>
          <a:xfrm>
            <a:off x="9281987" y="3151736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2"/>
              </a:rPr>
              <a:t>Link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BD565-DC55-DB44-91F6-4AC2B9DC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7" y="0"/>
            <a:ext cx="498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7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</a:t>
            </a:r>
            <a:r>
              <a:rPr lang="en-AU" sz="4800" b="1" dirty="0">
                <a:solidFill>
                  <a:srgbClr val="68BABC"/>
                </a:solidFill>
              </a:rPr>
              <a:t>NOT</a:t>
            </a:r>
            <a:r>
              <a:rPr lang="en-AU" sz="4800" dirty="0">
                <a:solidFill>
                  <a:srgbClr val="414282"/>
                </a:solidFill>
              </a:rPr>
              <a:t>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 gallery of most common caveats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/caveats</a:t>
            </a: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What’s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wrong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chart?</a:t>
            </a:r>
          </a:p>
        </p:txBody>
      </p:sp>
    </p:spTree>
    <p:extLst>
      <p:ext uri="{BB962C8B-B14F-4D97-AF65-F5344CB8AC3E}">
        <p14:creationId xmlns:p14="http://schemas.microsoft.com/office/powerpoint/2010/main" val="2019912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err="1"/>
              <a:t>What’s</a:t>
            </a:r>
            <a:r>
              <a:rPr lang="fr-FR" sz="2400" dirty="0"/>
              <a:t> </a:t>
            </a:r>
            <a:r>
              <a:rPr lang="fr-FR" sz="2400" dirty="0" err="1"/>
              <a:t>wrong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pie chart?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4856505" y="3817403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pie chart?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6" name="ZoneTexte 3"/>
          <p:cNvSpPr txBox="1"/>
          <p:nvPr/>
        </p:nvSpPr>
        <p:spPr>
          <a:xfrm>
            <a:off x="4473114" y="287010"/>
            <a:ext cx="294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hard to </a:t>
            </a:r>
            <a:r>
              <a:rPr lang="fr-FR" sz="2400" dirty="0" err="1"/>
              <a:t>distinguish</a:t>
            </a:r>
            <a:r>
              <a:rPr lang="fr-FR" sz="2400" dirty="0"/>
              <a:t> angles</a:t>
            </a:r>
          </a:p>
        </p:txBody>
      </p:sp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better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/>
              <a:t>…</a:t>
            </a:r>
            <a:endParaRPr lang="fr-FR" sz="3200" dirty="0"/>
          </a:p>
          <a:p>
            <a:pPr algn="ctr"/>
            <a:r>
              <a:rPr lang="fr-FR" sz="3200" dirty="0" err="1"/>
              <a:t>What</a:t>
            </a:r>
            <a:r>
              <a:rPr lang="fr-FR" sz="3200" dirty="0"/>
              <a:t> about </a:t>
            </a:r>
            <a:r>
              <a:rPr lang="fr-FR" sz="3200" dirty="0" err="1"/>
              <a:t>that</a:t>
            </a:r>
            <a:r>
              <a:rPr lang="fr-FR" sz="3200" dirty="0"/>
              <a:t>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Source: 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80" y="761999"/>
            <a:ext cx="9504680" cy="5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area</a:t>
            </a: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1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18993-D0CB-484F-8628-5E8AD626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81"/>
            <a:ext cx="12192000" cy="58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1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91782-706D-5641-AF77-CED133FC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536"/>
            <a:ext cx="12192000" cy="56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0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AF33A-BF0C-CD44-A75D-9E1B02AEB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58" y="0"/>
            <a:ext cx="6979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93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EA9B7-F74E-D145-B68E-B8FED3D3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33" y="0"/>
            <a:ext cx="701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764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AEED4-E223-3E4F-AEF4-D9B266C3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8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832411"/>
            <a:ext cx="8138724" cy="57477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5653" y="267103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414282"/>
                </a:solidFill>
                <a:hlinkClick r:id="rId3"/>
              </a:rPr>
              <a:t>Data-to-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viz.com</a:t>
            </a:r>
            <a:r>
              <a:rPr lang="fr-FR" dirty="0">
                <a:solidFill>
                  <a:srgbClr val="414282"/>
                </a:solidFill>
                <a:hlinkClick r:id="rId3"/>
              </a:rPr>
              <a:t>/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caveats</a:t>
            </a:r>
            <a:endParaRPr lang="fr-FR" dirty="0">
              <a:solidFill>
                <a:srgbClr val="41428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3069" y="2516768"/>
            <a:ext cx="170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Data to </a:t>
            </a:r>
            <a:r>
              <a:rPr lang="fr-FR" sz="2400" b="1" dirty="0" err="1">
                <a:solidFill>
                  <a:srgbClr val="FF0000"/>
                </a:solidFill>
              </a:rPr>
              <a:t>Viz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069" y="3198476"/>
            <a:ext cx="16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 collection of </a:t>
            </a:r>
            <a:r>
              <a:rPr lang="fr-FR" dirty="0" err="1">
                <a:solidFill>
                  <a:srgbClr val="FF0000"/>
                </a:solidFill>
              </a:rPr>
              <a:t>dataviz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caveats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HOW TO DO IT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The R and Python graph galleries</a:t>
            </a:r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1C6AD-51BE-1746-BB94-4B861DD677C4}"/>
              </a:ext>
            </a:extLst>
          </p:cNvPr>
          <p:cNvSpPr/>
          <p:nvPr/>
        </p:nvSpPr>
        <p:spPr>
          <a:xfrm>
            <a:off x="1323211" y="3521759"/>
            <a:ext cx="2870200" cy="165100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47215-7C11-2147-89DE-3773BCA29EF5}"/>
              </a:ext>
            </a:extLst>
          </p:cNvPr>
          <p:cNvSpPr/>
          <p:nvPr/>
        </p:nvSpPr>
        <p:spPr>
          <a:xfrm>
            <a:off x="4409311" y="3521759"/>
            <a:ext cx="6654800" cy="16510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59897-767A-0848-926F-9573A5AFFE7E}"/>
              </a:ext>
            </a:extLst>
          </p:cNvPr>
          <p:cNvSpPr txBox="1"/>
          <p:nvPr/>
        </p:nvSpPr>
        <p:spPr>
          <a:xfrm>
            <a:off x="1219039" y="29669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 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8889E-17AC-7447-BD3B-CA46859AE27E}"/>
              </a:ext>
            </a:extLst>
          </p:cNvPr>
          <p:cNvSpPr txBox="1"/>
          <p:nvPr/>
        </p:nvSpPr>
        <p:spPr>
          <a:xfrm>
            <a:off x="11123914" y="3265755"/>
            <a:ext cx="90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5F12-B437-134D-9466-8C9FCBA700A1}"/>
              </a:ext>
            </a:extLst>
          </p:cNvPr>
          <p:cNvSpPr txBox="1"/>
          <p:nvPr/>
        </p:nvSpPr>
        <p:spPr>
          <a:xfrm>
            <a:off x="1219039" y="387237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20 %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366A5-BA5B-B244-BE76-95D3BA64B46B}"/>
              </a:ext>
            </a:extLst>
          </p:cNvPr>
          <p:cNvSpPr txBox="1"/>
          <p:nvPr/>
        </p:nvSpPr>
        <p:spPr>
          <a:xfrm>
            <a:off x="4316714" y="38896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80 %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2E137-4948-2D40-943E-8213CA8E7C2C}"/>
              </a:ext>
            </a:extLst>
          </p:cNvPr>
          <p:cNvCxnSpPr/>
          <p:nvPr/>
        </p:nvCxnSpPr>
        <p:spPr>
          <a:xfrm>
            <a:off x="11181144" y="3604309"/>
            <a:ext cx="763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EB260-6DD6-0C4B-A535-3FD15337CD7E}"/>
              </a:ext>
            </a:extLst>
          </p:cNvPr>
          <p:cNvSpPr txBox="1"/>
          <p:nvPr/>
        </p:nvSpPr>
        <p:spPr>
          <a:xfrm>
            <a:off x="4316714" y="2966909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3671531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03F67D-F55C-C443-980B-85311DEE8248}"/>
              </a:ext>
            </a:extLst>
          </p:cNvPr>
          <p:cNvSpPr/>
          <p:nvPr/>
        </p:nvSpPr>
        <p:spPr>
          <a:xfrm>
            <a:off x="131018" y="133431"/>
            <a:ext cx="412992" cy="65794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FC2C1B-D9F9-1D4E-8CB4-75D883AF3DD8}"/>
              </a:ext>
            </a:extLst>
          </p:cNvPr>
          <p:cNvSpPr/>
          <p:nvPr/>
        </p:nvSpPr>
        <p:spPr>
          <a:xfrm>
            <a:off x="64830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06F13-C8E4-5C4F-AD70-799F03DA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70" y="290598"/>
            <a:ext cx="4070591" cy="47597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BE9A8-3FFE-C74A-844C-640D2DC8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5" y="48089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49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B4ACC-AEA4-2A49-9268-428B74203AE0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4FD79-5A4D-9B43-AD2E-8FA6B3B91F76}"/>
              </a:ext>
            </a:extLst>
          </p:cNvPr>
          <p:cNvSpPr/>
          <p:nvPr/>
        </p:nvSpPr>
        <p:spPr>
          <a:xfrm>
            <a:off x="1655789" y="133432"/>
            <a:ext cx="412992" cy="65793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D9744-6820-2742-974E-B26AE725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80" y="4709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546D0-3EB4-8A43-8386-647B9044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69" y="47090"/>
            <a:ext cx="248029" cy="236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900DA-8DA4-7F43-861E-BA1544D596E4}"/>
              </a:ext>
            </a:extLst>
          </p:cNvPr>
          <p:cNvSpPr txBox="1"/>
          <p:nvPr/>
        </p:nvSpPr>
        <p:spPr>
          <a:xfrm>
            <a:off x="9317620" y="322758"/>
            <a:ext cx="210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3"/>
              </a:rPr>
              <a:t>Data Wrapper demo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30435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E7936-C9E8-1D47-84C3-7F3091FBFC04}"/>
              </a:ext>
            </a:extLst>
          </p:cNvPr>
          <p:cNvSpPr txBox="1"/>
          <p:nvPr/>
        </p:nvSpPr>
        <p:spPr>
          <a:xfrm>
            <a:off x="9317620" y="322758"/>
            <a:ext cx="229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hlinkClick r:id="rId2"/>
              </a:rPr>
              <a:t>R graph gallery demo</a:t>
            </a:r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3F25A7-077D-F847-AFBA-2137CE93C9BF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EB2FD-E93C-7043-9FF5-C96936ED7B82}"/>
              </a:ext>
            </a:extLst>
          </p:cNvPr>
          <p:cNvSpPr/>
          <p:nvPr/>
        </p:nvSpPr>
        <p:spPr>
          <a:xfrm flipV="1">
            <a:off x="1655788" y="135034"/>
            <a:ext cx="4347410" cy="64190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36E99D-AEF6-1F42-B14D-F8F1C922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03" y="47091"/>
            <a:ext cx="248029" cy="2364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5AD01-FF00-B247-81A7-4C9B43B3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92" y="47090"/>
            <a:ext cx="248029" cy="2364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B0D196-EC28-C644-A2BC-9D67087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81" y="47090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Tableau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Jump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QlikView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/>
              <a:t>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8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>
                    <a:lumMod val="50000"/>
                    <a:alpha val="28000"/>
                  </a:schemeClr>
                </a:solidFill>
              </a:defRPr>
            </a:lvl1pPr>
          </a:lstStyle>
          <a:p>
            <a:r>
              <a:rPr lang="en-US" dirty="0"/>
              <a:t>Julia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56260" y="4101586"/>
            <a:ext cx="1433736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Javascript,d3.js and the web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E738E-E775-2348-8027-244D902F0AE1}"/>
              </a:ext>
            </a:extLst>
          </p:cNvPr>
          <p:cNvSpPr/>
          <p:nvPr/>
        </p:nvSpPr>
        <p:spPr>
          <a:xfrm>
            <a:off x="131017" y="133431"/>
            <a:ext cx="1420111" cy="65793"/>
          </a:xfrm>
          <a:prstGeom prst="rect">
            <a:avLst/>
          </a:prstGeom>
          <a:solidFill>
            <a:srgbClr val="68BABC"/>
          </a:solidFill>
          <a:ln>
            <a:solidFill>
              <a:srgbClr val="68B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BB847C-3B55-EC48-BB37-1039DDD35CE9}"/>
              </a:ext>
            </a:extLst>
          </p:cNvPr>
          <p:cNvSpPr/>
          <p:nvPr/>
        </p:nvSpPr>
        <p:spPr>
          <a:xfrm flipV="1">
            <a:off x="1655787" y="133429"/>
            <a:ext cx="8379463" cy="65794"/>
          </a:xfrm>
          <a:prstGeom prst="rect">
            <a:avLst/>
          </a:prstGeom>
          <a:solidFill>
            <a:srgbClr val="414282"/>
          </a:solidFill>
          <a:ln>
            <a:solidFill>
              <a:srgbClr val="41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3427F6-AD7C-2344-A5A2-F80B1AF5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971" y="23111"/>
            <a:ext cx="248029" cy="236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D6E73C-91EC-0B4E-91D7-A3451188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660" y="23110"/>
            <a:ext cx="248029" cy="2364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DF9EB-0D6A-0544-8317-67C28B8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49" y="23110"/>
            <a:ext cx="248029" cy="2364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7A7C7C-8B4B-E745-B775-CC8449B0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125" y="23109"/>
            <a:ext cx="248029" cy="2364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768FE-F0F9-B34A-8FA3-D8218B1C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09" y="23108"/>
            <a:ext cx="248029" cy="2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2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6A9B-CA0C-EA40-AA0B-3B41A809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"/>
            <a:ext cx="12192000" cy="684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4EC48-B22F-6F46-92BE-B8C88EA3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5288"/>
            <a:ext cx="1854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9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D0BC44-9750-3C44-BB27-550360E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95" y="596380"/>
            <a:ext cx="16002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65D8-ED23-7C41-BC34-2A484C52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41" y="3685476"/>
            <a:ext cx="3787421" cy="18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8974C-65CB-944E-AF96-57149C9F1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97" y="3429000"/>
            <a:ext cx="2042189" cy="2280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1C129F-CC08-1D41-8F30-1A0B49FE4CA5}"/>
              </a:ext>
            </a:extLst>
          </p:cNvPr>
          <p:cNvSpPr txBox="1"/>
          <p:nvPr/>
        </p:nvSpPr>
        <p:spPr>
          <a:xfrm>
            <a:off x="3222702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Design</a:t>
            </a:r>
          </a:p>
          <a:p>
            <a:endParaRPr lang="en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28C66-39F2-BD43-BF9E-B39333B05C4C}"/>
              </a:ext>
            </a:extLst>
          </p:cNvPr>
          <p:cNvSpPr txBox="1"/>
          <p:nvPr/>
        </p:nvSpPr>
        <p:spPr>
          <a:xfrm>
            <a:off x="8571651" y="5898994"/>
            <a:ext cx="123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Code</a:t>
            </a:r>
          </a:p>
          <a:p>
            <a:endParaRPr lang="en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8BC28-796C-FD4D-98B6-DDFF215FD635}"/>
              </a:ext>
            </a:extLst>
          </p:cNvPr>
          <p:cNvCxnSpPr/>
          <p:nvPr/>
        </p:nvCxnSpPr>
        <p:spPr>
          <a:xfrm flipH="1">
            <a:off x="4460488" y="2375210"/>
            <a:ext cx="707907" cy="88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C0942-B475-954A-863F-8069BFD53D1D}"/>
              </a:ext>
            </a:extLst>
          </p:cNvPr>
          <p:cNvCxnSpPr>
            <a:cxnSpLocks/>
          </p:cNvCxnSpPr>
          <p:nvPr/>
        </p:nvCxnSpPr>
        <p:spPr>
          <a:xfrm>
            <a:off x="6706259" y="2375210"/>
            <a:ext cx="843117" cy="79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6C41B9-142D-214B-AC6D-FDECB23430AC}"/>
              </a:ext>
            </a:extLst>
          </p:cNvPr>
          <p:cNvSpPr/>
          <p:nvPr/>
        </p:nvSpPr>
        <p:spPr>
          <a:xfrm>
            <a:off x="2164080" y="3101404"/>
            <a:ext cx="3004315" cy="329939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28240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>
                <a:hlinkClick r:id="rId3"/>
              </a:rPr>
              <a:t>-graph-</a:t>
            </a:r>
            <a:r>
              <a:rPr lang="en-US" sz="3200" dirty="0" err="1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3"/>
              </a:rPr>
              <a:t>Python</a:t>
            </a:r>
            <a:r>
              <a:rPr lang="en-US" sz="3200" dirty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Data-to-</a:t>
            </a:r>
            <a:r>
              <a:rPr lang="fr-FR" sz="4800" dirty="0" err="1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93" y="167750"/>
            <a:ext cx="3567158" cy="109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Yan.holtz.data@gmail.com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R_Graph_Gallery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github.com/holtzy/Talk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>
            <a:extLst>
              <a:ext uri="{FF2B5EF4-FFF2-40B4-BE49-F238E27FC236}">
                <a16:creationId xmlns:a16="http://schemas.microsoft.com/office/drawing/2014/main" id="{B236D1A9-B4F7-F74A-DCE9-CF142DBF1FB5}"/>
              </a:ext>
            </a:extLst>
          </p:cNvPr>
          <p:cNvSpPr txBox="1"/>
          <p:nvPr/>
        </p:nvSpPr>
        <p:spPr>
          <a:xfrm>
            <a:off x="7470752" y="1478971"/>
            <a:ext cx="41008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Data </a:t>
            </a:r>
            <a:r>
              <a:rPr lang="fr-FR" sz="2400" dirty="0" err="1"/>
              <a:t>wrapper</a:t>
            </a:r>
            <a:r>
              <a:rPr lang="fr-FR" sz="2400" dirty="0"/>
              <a:t> </a:t>
            </a:r>
            <a:r>
              <a:rPr lang="fr-FR" sz="2400" dirty="0" err="1"/>
              <a:t>demo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R </a:t>
            </a:r>
            <a:r>
              <a:rPr lang="fr-FR" sz="2400" dirty="0" err="1"/>
              <a:t>Markdown</a:t>
            </a:r>
            <a:r>
              <a:rPr lang="fr-FR" sz="2400" dirty="0"/>
              <a:t> </a:t>
            </a:r>
            <a:r>
              <a:rPr lang="fr-FR" sz="2400" dirty="0" err="1"/>
              <a:t>demo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Ggplotly</a:t>
            </a:r>
            <a:r>
              <a:rPr lang="fr-FR" sz="2400" dirty="0"/>
              <a:t> </a:t>
            </a:r>
            <a:r>
              <a:rPr lang="fr-FR" sz="2400" dirty="0" err="1"/>
              <a:t>demo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D3.js </a:t>
            </a:r>
            <a:r>
              <a:rPr lang="fr-FR" sz="2400" dirty="0" err="1"/>
              <a:t>demo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Some</a:t>
            </a:r>
            <a:r>
              <a:rPr lang="fr-FR" sz="2400" dirty="0"/>
              <a:t> </a:t>
            </a:r>
            <a:r>
              <a:rPr lang="fr-FR" sz="2400" dirty="0" err="1"/>
              <a:t>thoughts</a:t>
            </a:r>
            <a:r>
              <a:rPr lang="fr-FR" sz="2400" dirty="0"/>
              <a:t> about animation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20079-2FBC-B036-576E-7E3C003910E9}"/>
              </a:ext>
            </a:extLst>
          </p:cNvPr>
          <p:cNvSpPr txBox="1"/>
          <p:nvPr/>
        </p:nvSpPr>
        <p:spPr>
          <a:xfrm>
            <a:off x="1755972" y="2144388"/>
            <a:ext cx="4100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000" dirty="0"/>
              <a:t>Any topic you would like to discuss?</a:t>
            </a:r>
          </a:p>
        </p:txBody>
      </p:sp>
    </p:spTree>
    <p:extLst>
      <p:ext uri="{BB962C8B-B14F-4D97-AF65-F5344CB8AC3E}">
        <p14:creationId xmlns:p14="http://schemas.microsoft.com/office/powerpoint/2010/main" val="363659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can</a:t>
            </a:r>
            <a:r>
              <a:rPr lang="en-US" sz="2800" dirty="0"/>
              <a:t> do</a:t>
            </a:r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414282"/>
                </a:solidFill>
              </a:rPr>
              <a:t>Looking</a:t>
            </a:r>
            <a:r>
              <a:rPr lang="fr-FR" sz="4800" dirty="0">
                <a:solidFill>
                  <a:srgbClr val="414282"/>
                </a:solidFill>
              </a:rPr>
              <a:t> for a chart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should</a:t>
            </a:r>
            <a:r>
              <a:rPr lang="en-US" sz="2800" dirty="0"/>
              <a:t> 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Caveats</a:t>
            </a:r>
            <a:r>
              <a:rPr lang="en-US" sz="2800" dirty="0"/>
              <a:t> to avoid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How</a:t>
            </a:r>
            <a:r>
              <a:rPr lang="en-US" sz="2800" dirty="0"/>
              <a:t> to </a:t>
            </a:r>
          </a:p>
          <a:p>
            <a:pPr algn="ctr"/>
            <a:r>
              <a:rPr lang="en-US" sz="2800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94287" y="2477782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WHAT YOU CAN DO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914009" y="3607609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classification of chart types </a:t>
            </a:r>
            <a:r>
              <a:rPr lang="fr-FR" sz="2000" dirty="0" err="1"/>
              <a:t>based</a:t>
            </a:r>
            <a:r>
              <a:rPr lang="fr-FR" sz="2000" dirty="0"/>
              <a:t> on data input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/#explore</a:t>
            </a: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Words>790</Words>
  <Application>Microsoft Macintosh PowerPoint</Application>
  <PresentationFormat>Widescreen</PresentationFormat>
  <Paragraphs>242</Paragraphs>
  <Slides>72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18</cp:revision>
  <dcterms:created xsi:type="dcterms:W3CDTF">2020-12-14T09:54:30Z</dcterms:created>
  <dcterms:modified xsi:type="dcterms:W3CDTF">2022-05-20T12:17:23Z</dcterms:modified>
</cp:coreProperties>
</file>